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Old Standard TT"/>
      <p:regular r:id="rId36"/>
      <p:bold r:id="rId37"/>
      <p: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Vansh Dh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OldStandardTT-bold.fntdata"/><Relationship Id="rId14" Type="http://schemas.openxmlformats.org/officeDocument/2006/relationships/slide" Target="slides/slide8.xml"/><Relationship Id="rId36" Type="http://schemas.openxmlformats.org/officeDocument/2006/relationships/font" Target="fonts/OldStandardTT-regular.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ldStandardTT-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15T23:31:44.564">
    <p:pos x="6000" y="0"/>
    <p:text>Inform about CG, RENDERING TECHNIQUES, USE CASES for mobile applications or high end desktop applications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4-15T23:31:33.837">
    <p:pos x="6000" y="0"/>
    <p:text>Difference between ray tracing and path tracing (Rendering is a real time problem) play games ar vr (Ray tracing ray splits into multiple directions (reflected, refracted and to each light source)) path tracing focuses on only one path using importance sampling. (Ray tracing focus more on useless info) This is very important for variance reduction for motion blur, depth of field, and other effects in distributed ray tracing. (caustics)
Path tracing based on monte carlo integration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4-12T23:04:32.456">
    <p:pos x="6000" y="0"/>
    <p:text>Why path tracing? why is it important? why parallelization is necessary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4-15T23:34:11.345">
    <p:pos x="6000" y="0"/>
    <p:text>Pixel color computation and anti-aliasing important from parallelization perspective
3D world design and image resolution is important for optimizing gpu usage and preventing bottle neck, This is very important for variance reduction for motion blur, depth of field, and other effects in distributed ray tracing.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4-15T23:33:33.017">
    <p:pos x="6000" y="0"/>
    <p:text>Pixel color computation and anti-aliasing important from parallelization perspective
3D world design and image resolution is important for optimizing gpu usage and preventing bottle neck, This is very important for variance reduction for motion blur, depth of field, and other effects in distributed ray tracing.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1cd3b2a28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1cd3b2a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load for different scenes, different requirements prefer different sampling rates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parallelization efforts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1cd3b2a2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1cd3b2a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parallelization efforts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1d14911ef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1d14911e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Talk about parallelization efforts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1d14911e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1d14911e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1d14911e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1d14911e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422f412bb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422f412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Inform about CG, RENDERING TECHNIQUES, USE CASES for mobile applications or </a:t>
            </a:r>
            <a:r>
              <a:rPr lang="en" sz="1050">
                <a:solidFill>
                  <a:srgbClr val="3C4043"/>
                </a:solidFill>
                <a:highlight>
                  <a:srgbClr val="FFFFFF"/>
                </a:highlight>
                <a:latin typeface="Roboto"/>
                <a:ea typeface="Roboto"/>
                <a:cs typeface="Roboto"/>
                <a:sym typeface="Roboto"/>
              </a:rPr>
              <a:t>high end desktop applications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1d14911ef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1d14911e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1d14911ef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1d14911e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1d14911e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1d14911e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1d14911e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1d14911e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parallelization efforts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1d14911ef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1d14911e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parallelization efforts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422f412bb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422f412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Difference between ray tracing and path tracing (Rendering is a real time problem) play games ar vr  (Ray tracing ray splits into multiple directions (reflected, refracted and to each light source)) path tracing focuses on only one path using importance sampling. (Ray tracing focus more on useless info) </a:t>
            </a:r>
            <a:r>
              <a:rPr lang="en" sz="1000">
                <a:solidFill>
                  <a:schemeClr val="dk1"/>
                </a:solidFill>
              </a:rPr>
              <a:t>This is very important for variance reduction for motion blur, depth of field, and other effects in distributed ray tracing. (caustics)</a:t>
            </a:r>
            <a:endParaRPr sz="1000">
              <a:solidFill>
                <a:schemeClr val="dk1"/>
              </a:solidFill>
            </a:endParaRPr>
          </a:p>
          <a:p>
            <a:pPr indent="0" lvl="0" marL="0" rtl="0" algn="l">
              <a:spcBef>
                <a:spcPts val="0"/>
              </a:spcBef>
              <a:spcAft>
                <a:spcPts val="0"/>
              </a:spcAft>
              <a:buNone/>
            </a:pPr>
            <a:r>
              <a:rPr lang="en" sz="1000">
                <a:solidFill>
                  <a:schemeClr val="dk1"/>
                </a:solidFill>
              </a:rPr>
              <a:t>Path tracing based on monte carlo integration</a:t>
            </a:r>
            <a:endParaRPr sz="1000">
              <a:solidFill>
                <a:schemeClr val="dk1"/>
              </a:solidFill>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Why path tracing? why is it important? why parallelization is necessary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21d14911ef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21d14911e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422f412bb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422f412b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Talk about parallelization efforts,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Pixel color computation and anti-aliasing important from parallelization perspective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3D world design and image resolution is important for optimizing gpu usage and preventing bottle neck, </a:t>
            </a:r>
            <a:r>
              <a:rPr lang="en" sz="700">
                <a:solidFill>
                  <a:srgbClr val="FFFFFF"/>
                </a:solidFill>
              </a:rPr>
              <a:t>This is very important for variance reduction for motion blur, depth of field, and other effects in distributed ray tracing.</a:t>
            </a:r>
            <a:endParaRPr sz="700">
              <a:solidFill>
                <a:srgbClr val="FFFFFF"/>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422f412bb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422f412b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422f412bb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422f412b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different algorithm for different use cases, but most still try and optimized based on devices running them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5.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3.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4078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Optimizing Monte Carlo Path Tracer using CUDA programming</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EE/CSCI 451: Project Presentation</a:t>
            </a:r>
            <a:endParaRPr/>
          </a:p>
          <a:p>
            <a:pPr indent="0" lvl="0" marL="0" rtl="0" algn="r">
              <a:spcBef>
                <a:spcPts val="0"/>
              </a:spcBef>
              <a:spcAft>
                <a:spcPts val="0"/>
              </a:spcAft>
              <a:buNone/>
            </a:pPr>
            <a:r>
              <a:rPr lang="en"/>
              <a:t>University of Southern California</a:t>
            </a:r>
            <a:endParaRPr/>
          </a:p>
        </p:txBody>
      </p:sp>
      <p:sp>
        <p:nvSpPr>
          <p:cNvPr id="61" name="Google Shape;61;p13"/>
          <p:cNvSpPr txBox="1"/>
          <p:nvPr/>
        </p:nvSpPr>
        <p:spPr>
          <a:xfrm>
            <a:off x="4572000" y="87875"/>
            <a:ext cx="44241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latin typeface="Old Standard TT"/>
                <a:ea typeface="Old Standard TT"/>
                <a:cs typeface="Old Standard TT"/>
                <a:sym typeface="Old Standard TT"/>
              </a:rPr>
              <a:t>By:           Vansh Dhar (USC ID: 2505769073)</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		Abhishek Mishra (USC ID: 3432233339)</a:t>
            </a:r>
            <a:endParaRPr>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63100" y="254900"/>
            <a:ext cx="5854200" cy="77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Different Scenes</a:t>
            </a:r>
            <a:endParaRPr sz="4000"/>
          </a:p>
        </p:txBody>
      </p:sp>
      <p:pic>
        <p:nvPicPr>
          <p:cNvPr id="123" name="Google Shape;123;p22"/>
          <p:cNvPicPr preferRelativeResize="0"/>
          <p:nvPr/>
        </p:nvPicPr>
        <p:blipFill>
          <a:blip r:embed="rId3">
            <a:alphaModFix/>
          </a:blip>
          <a:stretch>
            <a:fillRect/>
          </a:stretch>
        </p:blipFill>
        <p:spPr>
          <a:xfrm>
            <a:off x="125275" y="1890713"/>
            <a:ext cx="2026509" cy="2020074"/>
          </a:xfrm>
          <a:prstGeom prst="rect">
            <a:avLst/>
          </a:prstGeom>
          <a:noFill/>
          <a:ln>
            <a:noFill/>
          </a:ln>
        </p:spPr>
      </p:pic>
      <p:pic>
        <p:nvPicPr>
          <p:cNvPr id="124" name="Google Shape;124;p22"/>
          <p:cNvPicPr preferRelativeResize="0"/>
          <p:nvPr/>
        </p:nvPicPr>
        <p:blipFill>
          <a:blip r:embed="rId4">
            <a:alphaModFix/>
          </a:blip>
          <a:stretch>
            <a:fillRect/>
          </a:stretch>
        </p:blipFill>
        <p:spPr>
          <a:xfrm>
            <a:off x="4835906" y="533388"/>
            <a:ext cx="1978693" cy="1988426"/>
          </a:xfrm>
          <a:prstGeom prst="rect">
            <a:avLst/>
          </a:prstGeom>
          <a:noFill/>
          <a:ln>
            <a:noFill/>
          </a:ln>
        </p:spPr>
      </p:pic>
      <p:pic>
        <p:nvPicPr>
          <p:cNvPr id="125" name="Google Shape;125;p22"/>
          <p:cNvPicPr preferRelativeResize="0"/>
          <p:nvPr/>
        </p:nvPicPr>
        <p:blipFill>
          <a:blip r:embed="rId5">
            <a:alphaModFix/>
          </a:blip>
          <a:stretch>
            <a:fillRect/>
          </a:stretch>
        </p:blipFill>
        <p:spPr>
          <a:xfrm>
            <a:off x="4812001" y="3028264"/>
            <a:ext cx="2026500" cy="2022486"/>
          </a:xfrm>
          <a:prstGeom prst="rect">
            <a:avLst/>
          </a:prstGeom>
          <a:noFill/>
          <a:ln>
            <a:noFill/>
          </a:ln>
        </p:spPr>
      </p:pic>
      <p:sp>
        <p:nvSpPr>
          <p:cNvPr id="126" name="Google Shape;126;p22"/>
          <p:cNvSpPr txBox="1"/>
          <p:nvPr/>
        </p:nvSpPr>
        <p:spPr>
          <a:xfrm>
            <a:off x="463100" y="4084950"/>
            <a:ext cx="39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High Sampling			Low Sampling</a:t>
            </a:r>
            <a:endParaRPr>
              <a:latin typeface="Old Standard TT"/>
              <a:ea typeface="Old Standard TT"/>
              <a:cs typeface="Old Standard TT"/>
              <a:sym typeface="Old Standard TT"/>
            </a:endParaRPr>
          </a:p>
        </p:txBody>
      </p:sp>
      <p:sp>
        <p:nvSpPr>
          <p:cNvPr id="127" name="Google Shape;127;p22"/>
          <p:cNvSpPr txBox="1"/>
          <p:nvPr/>
        </p:nvSpPr>
        <p:spPr>
          <a:xfrm>
            <a:off x="1193175" y="1445325"/>
            <a:ext cx="29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Scene 1 (Equal Workload)</a:t>
            </a:r>
            <a:endParaRPr>
              <a:latin typeface="Old Standard TT"/>
              <a:ea typeface="Old Standard TT"/>
              <a:cs typeface="Old Standard TT"/>
              <a:sym typeface="Old Standard TT"/>
            </a:endParaRPr>
          </a:p>
        </p:txBody>
      </p:sp>
      <p:sp>
        <p:nvSpPr>
          <p:cNvPr id="128" name="Google Shape;128;p22"/>
          <p:cNvSpPr txBox="1"/>
          <p:nvPr/>
        </p:nvSpPr>
        <p:spPr>
          <a:xfrm>
            <a:off x="5770425" y="135700"/>
            <a:ext cx="47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Scene 2 </a:t>
            </a:r>
            <a:r>
              <a:rPr lang="en">
                <a:solidFill>
                  <a:schemeClr val="dk1"/>
                </a:solidFill>
                <a:latin typeface="Old Standard TT"/>
                <a:ea typeface="Old Standard TT"/>
                <a:cs typeface="Old Standard TT"/>
                <a:sym typeface="Old Standard TT"/>
              </a:rPr>
              <a:t>(Unequal Workload)</a:t>
            </a:r>
            <a:endParaRPr>
              <a:latin typeface="Old Standard TT"/>
              <a:ea typeface="Old Standard TT"/>
              <a:cs typeface="Old Standard TT"/>
              <a:sym typeface="Old Standard TT"/>
            </a:endParaRPr>
          </a:p>
        </p:txBody>
      </p:sp>
      <p:sp>
        <p:nvSpPr>
          <p:cNvPr id="129" name="Google Shape;129;p22"/>
          <p:cNvSpPr txBox="1"/>
          <p:nvPr/>
        </p:nvSpPr>
        <p:spPr>
          <a:xfrm>
            <a:off x="5467075" y="2628075"/>
            <a:ext cx="50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Scene 3 (Extreme Unequal Workload)</a:t>
            </a:r>
            <a:endParaRPr>
              <a:latin typeface="Old Standard TT"/>
              <a:ea typeface="Old Standard TT"/>
              <a:cs typeface="Old Standard TT"/>
              <a:sym typeface="Old Standard TT"/>
            </a:endParaRPr>
          </a:p>
        </p:txBody>
      </p:sp>
      <p:pic>
        <p:nvPicPr>
          <p:cNvPr id="130" name="Google Shape;130;p22"/>
          <p:cNvPicPr preferRelativeResize="0"/>
          <p:nvPr/>
        </p:nvPicPr>
        <p:blipFill>
          <a:blip r:embed="rId6">
            <a:alphaModFix/>
          </a:blip>
          <a:stretch>
            <a:fillRect/>
          </a:stretch>
        </p:blipFill>
        <p:spPr>
          <a:xfrm>
            <a:off x="7051125" y="539125"/>
            <a:ext cx="1978699" cy="1976938"/>
          </a:xfrm>
          <a:prstGeom prst="rect">
            <a:avLst/>
          </a:prstGeom>
          <a:noFill/>
          <a:ln>
            <a:noFill/>
          </a:ln>
        </p:spPr>
      </p:pic>
      <p:pic>
        <p:nvPicPr>
          <p:cNvPr id="131" name="Google Shape;131;p22"/>
          <p:cNvPicPr preferRelativeResize="0"/>
          <p:nvPr/>
        </p:nvPicPr>
        <p:blipFill>
          <a:blip r:embed="rId7">
            <a:alphaModFix/>
          </a:blip>
          <a:stretch>
            <a:fillRect/>
          </a:stretch>
        </p:blipFill>
        <p:spPr>
          <a:xfrm>
            <a:off x="7003325" y="3022654"/>
            <a:ext cx="2026501" cy="2033719"/>
          </a:xfrm>
          <a:prstGeom prst="rect">
            <a:avLst/>
          </a:prstGeom>
          <a:noFill/>
          <a:ln>
            <a:noFill/>
          </a:ln>
        </p:spPr>
      </p:pic>
      <p:pic>
        <p:nvPicPr>
          <p:cNvPr id="132" name="Google Shape;132;p22"/>
          <p:cNvPicPr preferRelativeResize="0"/>
          <p:nvPr/>
        </p:nvPicPr>
        <p:blipFill>
          <a:blip r:embed="rId8">
            <a:alphaModFix/>
          </a:blip>
          <a:stretch>
            <a:fillRect/>
          </a:stretch>
        </p:blipFill>
        <p:spPr>
          <a:xfrm>
            <a:off x="2376950" y="1885677"/>
            <a:ext cx="2026500" cy="20301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138" name="Google Shape;138;p23"/>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Regarding Parallelization</a:t>
            </a:r>
            <a:endParaRPr/>
          </a:p>
          <a:p>
            <a:pPr indent="0" lvl="0" marL="0" rtl="0" algn="ctr">
              <a:spcBef>
                <a:spcPts val="0"/>
              </a:spcBef>
              <a:spcAft>
                <a:spcPts val="0"/>
              </a:spcAft>
              <a:buNone/>
            </a:pPr>
            <a:r>
              <a:rPr lang="en"/>
              <a:t>(in CUDA)</a:t>
            </a:r>
            <a:endParaRPr/>
          </a:p>
        </p:txBody>
      </p:sp>
      <p:sp>
        <p:nvSpPr>
          <p:cNvPr id="139" name="Google Shape;139;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High Memory Access</a:t>
            </a:r>
            <a:endParaRPr/>
          </a:p>
          <a:p>
            <a:pPr indent="-342900" lvl="0" marL="457200" rtl="0" algn="l">
              <a:spcBef>
                <a:spcPts val="1600"/>
              </a:spcBef>
              <a:spcAft>
                <a:spcPts val="0"/>
              </a:spcAft>
              <a:buSzPts val="1800"/>
              <a:buChar char="●"/>
            </a:pPr>
            <a:r>
              <a:rPr lang="en"/>
              <a:t>Wrap Divergence Possibility</a:t>
            </a:r>
            <a:endParaRPr/>
          </a:p>
          <a:p>
            <a:pPr indent="-342900" lvl="0" marL="457200" rtl="0" algn="l">
              <a:spcBef>
                <a:spcPts val="1600"/>
              </a:spcBef>
              <a:spcAft>
                <a:spcPts val="0"/>
              </a:spcAft>
              <a:buSzPts val="1800"/>
              <a:buChar char="●"/>
            </a:pPr>
            <a:r>
              <a:rPr lang="en"/>
              <a:t>High Resource Utilization (Example: Registers)</a:t>
            </a:r>
            <a:endParaRPr/>
          </a:p>
          <a:p>
            <a:pPr indent="-342900" lvl="0" marL="457200" rtl="0" algn="l">
              <a:spcBef>
                <a:spcPts val="1600"/>
              </a:spcBef>
              <a:spcAft>
                <a:spcPts val="0"/>
              </a:spcAft>
              <a:buSzPts val="1800"/>
              <a:buChar char="●"/>
            </a:pPr>
            <a:r>
              <a:rPr lang="en"/>
              <a:t>Block Size Selection</a:t>
            </a:r>
            <a:endParaRPr/>
          </a:p>
          <a:p>
            <a:pPr indent="-342900" lvl="0" marL="457200" rtl="0" algn="l">
              <a:spcBef>
                <a:spcPts val="1600"/>
              </a:spcBef>
              <a:spcAft>
                <a:spcPts val="1600"/>
              </a:spcAft>
              <a:buSzPts val="1800"/>
              <a:buChar char="●"/>
            </a:pPr>
            <a:r>
              <a:rPr lang="en"/>
              <a:t>Load Balancing                (Scene Complexity)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784725" y="1192325"/>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145" name="Google Shape;145;p24"/>
          <p:cNvSpPr txBox="1"/>
          <p:nvPr>
            <p:ph idx="1" type="subTitle"/>
          </p:nvPr>
        </p:nvSpPr>
        <p:spPr>
          <a:xfrm>
            <a:off x="4877350" y="270792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Of our Project</a:t>
            </a:r>
            <a:endParaRPr>
              <a:solidFill>
                <a:schemeClr val="lt1"/>
              </a:solidFill>
            </a:endParaRPr>
          </a:p>
        </p:txBody>
      </p:sp>
      <p:sp>
        <p:nvSpPr>
          <p:cNvPr id="146" name="Google Shape;146;p24"/>
          <p:cNvSpPr txBox="1"/>
          <p:nvPr>
            <p:ph idx="2" type="body"/>
          </p:nvPr>
        </p:nvSpPr>
        <p:spPr>
          <a:xfrm>
            <a:off x="261000" y="502125"/>
            <a:ext cx="3837000" cy="4039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Analyze Resource Utilization while parallelizing a Rendering System using CUDA</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Develop an understanding of how to fine-tune Parameters to Achieve High SpeedUp, regardless of the scene being rendered.</a:t>
            </a:r>
            <a:endParaRPr>
              <a:solidFill>
                <a:schemeClr val="dk1"/>
              </a:solidFill>
            </a:endParaRPr>
          </a:p>
          <a:p>
            <a:pPr indent="-342900" lvl="0" marL="457200" rtl="0" algn="l">
              <a:spcBef>
                <a:spcPts val="1600"/>
              </a:spcBef>
              <a:spcAft>
                <a:spcPts val="1600"/>
              </a:spcAft>
              <a:buClr>
                <a:schemeClr val="dk1"/>
              </a:buClr>
              <a:buSzPts val="1800"/>
              <a:buChar char="●"/>
            </a:pPr>
            <a:r>
              <a:rPr lang="en">
                <a:solidFill>
                  <a:schemeClr val="dk1"/>
                </a:solidFill>
              </a:rPr>
              <a:t>Modify the base software of our rendering system to better utilize the underlying hardware</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a:t>
            </a:r>
            <a:endParaRPr/>
          </a:p>
        </p:txBody>
      </p:sp>
      <p:sp>
        <p:nvSpPr>
          <p:cNvPr id="157" name="Google Shape;157;p26"/>
          <p:cNvSpPr txBox="1"/>
          <p:nvPr>
            <p:ph idx="1" type="body"/>
          </p:nvPr>
        </p:nvSpPr>
        <p:spPr>
          <a:xfrm>
            <a:off x="338850" y="1058225"/>
            <a:ext cx="8021100" cy="383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Using a Block with several threads will lead to high resource </a:t>
            </a:r>
            <a:r>
              <a:rPr lang="en" sz="1600"/>
              <a:t>utilization</a:t>
            </a:r>
            <a:r>
              <a:rPr lang="en" sz="1600"/>
              <a:t> and will affect occupancy per Streaming Multiprocessor </a:t>
            </a:r>
            <a:endParaRPr sz="1600"/>
          </a:p>
          <a:p>
            <a:pPr indent="-330200" lvl="0" marL="457200" rtl="0" algn="l">
              <a:spcBef>
                <a:spcPts val="1600"/>
              </a:spcBef>
              <a:spcAft>
                <a:spcPts val="0"/>
              </a:spcAft>
              <a:buSzPts val="1600"/>
              <a:buAutoNum type="arabicPeriod"/>
            </a:pPr>
            <a:r>
              <a:rPr lang="en" sz="1600"/>
              <a:t>Using only a few threads per Block will lead to most of the time being consumed by block/wrap management and overhead. </a:t>
            </a:r>
            <a:endParaRPr sz="1600"/>
          </a:p>
          <a:p>
            <a:pPr indent="-330200" lvl="0" marL="457200" rtl="0" algn="l">
              <a:spcBef>
                <a:spcPts val="1600"/>
              </a:spcBef>
              <a:spcAft>
                <a:spcPts val="0"/>
              </a:spcAft>
              <a:buSzPts val="1600"/>
              <a:buAutoNum type="arabicPeriod"/>
            </a:pPr>
            <a:r>
              <a:rPr lang="en" sz="1600"/>
              <a:t>There should be a range of threads per block which would result in optimal utilization of hardware(GPU) resources resulting in maximum SpeedUp.</a:t>
            </a:r>
            <a:endParaRPr sz="1600"/>
          </a:p>
          <a:p>
            <a:pPr indent="-330200" lvl="0" marL="457200" rtl="0" algn="l">
              <a:spcBef>
                <a:spcPts val="1600"/>
              </a:spcBef>
              <a:spcAft>
                <a:spcPts val="0"/>
              </a:spcAft>
              <a:buSzPts val="1600"/>
              <a:buAutoNum type="arabicPeriod"/>
            </a:pPr>
            <a:r>
              <a:rPr lang="en" sz="1600"/>
              <a:t>This might vary for images of different resolutions.</a:t>
            </a:r>
            <a:endParaRPr sz="1600"/>
          </a:p>
          <a:p>
            <a:pPr indent="-330200" lvl="0" marL="457200" rtl="0" algn="l">
              <a:spcBef>
                <a:spcPts val="1600"/>
              </a:spcBef>
              <a:spcAft>
                <a:spcPts val="0"/>
              </a:spcAft>
              <a:buSzPts val="1600"/>
              <a:buAutoNum type="arabicPeriod"/>
            </a:pPr>
            <a:r>
              <a:rPr lang="en" sz="1600"/>
              <a:t>The Base Rendering Software can be modified to improve the performance.</a:t>
            </a:r>
            <a:endParaRPr sz="1600"/>
          </a:p>
          <a:p>
            <a:pPr indent="-330200" lvl="0" marL="457200" rtl="0" algn="l">
              <a:spcBef>
                <a:spcPts val="1600"/>
              </a:spcBef>
              <a:spcAft>
                <a:spcPts val="1600"/>
              </a:spcAft>
              <a:buSzPts val="1600"/>
              <a:buAutoNum type="arabicPeriod"/>
            </a:pPr>
            <a:r>
              <a:rPr lang="en" sz="1600"/>
              <a:t>We will utilize Data Parallelism techniques as the same task is being performed at different positions in the 3D Space.</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pic>
        <p:nvPicPr>
          <p:cNvPr id="163" name="Google Shape;163;p27"/>
          <p:cNvPicPr preferRelativeResize="0"/>
          <p:nvPr/>
        </p:nvPicPr>
        <p:blipFill>
          <a:blip r:embed="rId3">
            <a:alphaModFix/>
          </a:blip>
          <a:stretch>
            <a:fillRect/>
          </a:stretch>
        </p:blipFill>
        <p:spPr>
          <a:xfrm>
            <a:off x="152400" y="1210625"/>
            <a:ext cx="4258010" cy="3780477"/>
          </a:xfrm>
          <a:prstGeom prst="rect">
            <a:avLst/>
          </a:prstGeom>
          <a:noFill/>
          <a:ln>
            <a:noFill/>
          </a:ln>
        </p:spPr>
      </p:pic>
      <p:pic>
        <p:nvPicPr>
          <p:cNvPr id="164" name="Google Shape;164;p27"/>
          <p:cNvPicPr preferRelativeResize="0"/>
          <p:nvPr/>
        </p:nvPicPr>
        <p:blipFill>
          <a:blip r:embed="rId4">
            <a:alphaModFix/>
          </a:blip>
          <a:stretch>
            <a:fillRect/>
          </a:stretch>
        </p:blipFill>
        <p:spPr>
          <a:xfrm>
            <a:off x="5043975" y="170938"/>
            <a:ext cx="3830651" cy="48016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Important Parameters</a:t>
            </a:r>
            <a:endParaRPr sz="3200"/>
          </a:p>
        </p:txBody>
      </p:sp>
      <p:sp>
        <p:nvSpPr>
          <p:cNvPr id="170" name="Google Shape;170;p28"/>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Image Resolution</a:t>
            </a:r>
            <a:endParaRPr/>
          </a:p>
          <a:p>
            <a:pPr indent="-342900" lvl="0" marL="457200" rtl="0" algn="l">
              <a:spcBef>
                <a:spcPts val="1600"/>
              </a:spcBef>
              <a:spcAft>
                <a:spcPts val="0"/>
              </a:spcAft>
              <a:buSzPts val="1800"/>
              <a:buChar char="●"/>
            </a:pPr>
            <a:r>
              <a:rPr lang="en"/>
              <a:t>Number of Samples    (Sampling Rate)</a:t>
            </a:r>
            <a:endParaRPr/>
          </a:p>
          <a:p>
            <a:pPr indent="-342900" lvl="0" marL="457200" rtl="0" algn="l">
              <a:spcBef>
                <a:spcPts val="1600"/>
              </a:spcBef>
              <a:spcAft>
                <a:spcPts val="0"/>
              </a:spcAft>
              <a:buSzPts val="1800"/>
              <a:buChar char="●"/>
            </a:pPr>
            <a:r>
              <a:rPr lang="en"/>
              <a:t>Block Size (No. of Threads)</a:t>
            </a:r>
            <a:endParaRPr/>
          </a:p>
          <a:p>
            <a:pPr indent="-342900" lvl="0" marL="457200" rtl="0" algn="l">
              <a:spcBef>
                <a:spcPts val="1600"/>
              </a:spcBef>
              <a:spcAft>
                <a:spcPts val="1600"/>
              </a:spcAft>
              <a:buSzPts val="1800"/>
              <a:buChar char="●"/>
            </a:pPr>
            <a:r>
              <a:rPr lang="en"/>
              <a:t>Number of objects in our 3D world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4135100" y="216575"/>
            <a:ext cx="4683000" cy="9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Experimental Setup</a:t>
            </a:r>
            <a:endParaRPr sz="4000"/>
          </a:p>
        </p:txBody>
      </p:sp>
      <p:sp>
        <p:nvSpPr>
          <p:cNvPr id="177" name="Google Shape;177;p29"/>
          <p:cNvSpPr txBox="1"/>
          <p:nvPr/>
        </p:nvSpPr>
        <p:spPr>
          <a:xfrm>
            <a:off x="142100" y="1028700"/>
            <a:ext cx="79047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Platform Used: </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a:p>
            <a:pPr indent="45720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Hardware Specification:</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System Type: 64-bit operating system, x64-based processor</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Installed RAM: 16.0 GB</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Processor: AMD Ryzen 9 5900HX with Radeon Graphics 3.30 GHz</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GPU: Nvidia GeForce RTX 3070 Laptop version</a:t>
            </a:r>
            <a:endParaRPr sz="1500">
              <a:solidFill>
                <a:schemeClr val="dk1"/>
              </a:solidFill>
              <a:latin typeface="Old Standard TT"/>
              <a:ea typeface="Old Standard TT"/>
              <a:cs typeface="Old Standard TT"/>
              <a:sym typeface="Old Standard TT"/>
            </a:endParaRPr>
          </a:p>
          <a:p>
            <a:pPr indent="-323850" lvl="2" marL="18288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5120 cores at 1.29 GHz, </a:t>
            </a:r>
            <a:endParaRPr sz="1500">
              <a:solidFill>
                <a:schemeClr val="dk1"/>
              </a:solidFill>
              <a:latin typeface="Old Standard TT"/>
              <a:ea typeface="Old Standard TT"/>
              <a:cs typeface="Old Standard TT"/>
              <a:sym typeface="Old Standard TT"/>
            </a:endParaRPr>
          </a:p>
          <a:p>
            <a:pPr indent="-323850" lvl="2" marL="18288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48 wraps per SM, 64 SM total</a:t>
            </a:r>
            <a:endParaRPr sz="1500">
              <a:solidFill>
                <a:schemeClr val="dk1"/>
              </a:solidFill>
              <a:latin typeface="Old Standard TT"/>
              <a:ea typeface="Old Standard TT"/>
              <a:cs typeface="Old Standard TT"/>
              <a:sym typeface="Old Standard TT"/>
            </a:endParaRPr>
          </a:p>
          <a:p>
            <a:pPr indent="-323850" lvl="2" marL="18288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8GB GDDR6 graphics memory w/ 256 bit memory bus at 14 GHz</a:t>
            </a:r>
            <a:endParaRPr sz="1500">
              <a:solidFill>
                <a:schemeClr val="dk1"/>
              </a:solidFill>
              <a:latin typeface="Old Standard TT"/>
              <a:ea typeface="Old Standard TT"/>
              <a:cs typeface="Old Standard TT"/>
              <a:sym typeface="Old Standard TT"/>
            </a:endParaRPr>
          </a:p>
          <a:p>
            <a:pPr indent="0" lvl="0" marL="182880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	Software Specification:</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OS Name: Windows 11</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Programming language: C++, CUDA</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Programming IDE: Microsoft Visual Studio v1.66.0</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Profiling Tool: Nvidia Nsigh</a:t>
            </a:r>
            <a:r>
              <a:rPr lang="en" sz="1500">
                <a:solidFill>
                  <a:schemeClr val="dk1"/>
                </a:solidFill>
                <a:latin typeface="Old Standard TT"/>
                <a:ea typeface="Old Standard TT"/>
                <a:cs typeface="Old Standard TT"/>
                <a:sym typeface="Old Standard TT"/>
              </a:rPr>
              <a:t>t Compute v2022.1.1</a:t>
            </a:r>
            <a:endParaRPr sz="1500">
              <a:solidFill>
                <a:schemeClr val="dk1"/>
              </a:solidFill>
              <a:latin typeface="Old Standard TT"/>
              <a:ea typeface="Old Standard TT"/>
              <a:cs typeface="Old Standard TT"/>
              <a:sym typeface="Old Standard TT"/>
            </a:endParaRPr>
          </a:p>
          <a:p>
            <a:pPr indent="0" lvl="0" marL="457200" rtl="0" algn="ctr">
              <a:spcBef>
                <a:spcPts val="0"/>
              </a:spcBef>
              <a:spcAft>
                <a:spcPts val="0"/>
              </a:spcAft>
              <a:buNone/>
            </a:pPr>
            <a:r>
              <a:t/>
            </a:r>
            <a:endParaRPr sz="1500">
              <a:solidFill>
                <a:schemeClr val="dk1"/>
              </a:solidFill>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4135100" y="216575"/>
            <a:ext cx="4683000" cy="9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Experimental Setup</a:t>
            </a:r>
            <a:endParaRPr sz="4000"/>
          </a:p>
        </p:txBody>
      </p:sp>
      <p:sp>
        <p:nvSpPr>
          <p:cNvPr id="183" name="Google Shape;183;p30"/>
          <p:cNvSpPr txBox="1"/>
          <p:nvPr/>
        </p:nvSpPr>
        <p:spPr>
          <a:xfrm>
            <a:off x="142100" y="1400925"/>
            <a:ext cx="7904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Current </a:t>
            </a:r>
            <a:r>
              <a:rPr lang="en" sz="1500">
                <a:solidFill>
                  <a:schemeClr val="dk1"/>
                </a:solidFill>
                <a:latin typeface="Old Standard TT"/>
                <a:ea typeface="Old Standard TT"/>
                <a:cs typeface="Old Standard TT"/>
                <a:sym typeface="Old Standard TT"/>
              </a:rPr>
              <a:t>Parameter Range:</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Image Resolution: 			256x256, 512X512, 1024x1024</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Number of Samples: 			8, 1024</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Block Size:					8x8, 16x16, 32x32, 64x8, 128x1, 256x1</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a:p>
            <a:pPr indent="-323850" lvl="0" marL="914400" rtl="0" algn="l">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Number of Objects in 3D world:  4, 7, 404</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	</a:t>
            </a:r>
            <a:endParaRPr sz="15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	</a:t>
            </a:r>
            <a:endParaRPr sz="1500">
              <a:solidFill>
                <a:schemeClr val="dk1"/>
              </a:solidFill>
              <a:latin typeface="Old Standard TT"/>
              <a:ea typeface="Old Standard TT"/>
              <a:cs typeface="Old Standard TT"/>
              <a:sym typeface="Old Standard TT"/>
            </a:endParaRPr>
          </a:p>
          <a:p>
            <a:pPr indent="0" lvl="0" marL="457200" rtl="0" algn="ctr">
              <a:spcBef>
                <a:spcPts val="0"/>
              </a:spcBef>
              <a:spcAft>
                <a:spcPts val="0"/>
              </a:spcAft>
              <a:buNone/>
            </a:pPr>
            <a:r>
              <a:t/>
            </a:r>
            <a:endParaRPr sz="1500">
              <a:solidFill>
                <a:schemeClr val="dk1"/>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&amp; Analysis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0" y="253025"/>
            <a:ext cx="8696700" cy="9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Brief Overview: Rendering</a:t>
            </a:r>
            <a:endParaRPr sz="4400"/>
          </a:p>
        </p:txBody>
      </p:sp>
      <p:pic>
        <p:nvPicPr>
          <p:cNvPr id="67" name="Google Shape;67;p14"/>
          <p:cNvPicPr preferRelativeResize="0"/>
          <p:nvPr/>
        </p:nvPicPr>
        <p:blipFill>
          <a:blip r:embed="rId4">
            <a:alphaModFix/>
          </a:blip>
          <a:stretch>
            <a:fillRect/>
          </a:stretch>
        </p:blipFill>
        <p:spPr>
          <a:xfrm>
            <a:off x="2815975" y="2187325"/>
            <a:ext cx="6058323" cy="2633150"/>
          </a:xfrm>
          <a:prstGeom prst="rect">
            <a:avLst/>
          </a:prstGeom>
          <a:noFill/>
          <a:ln>
            <a:noFill/>
          </a:ln>
        </p:spPr>
      </p:pic>
      <p:pic>
        <p:nvPicPr>
          <p:cNvPr id="68" name="Google Shape;68;p14"/>
          <p:cNvPicPr preferRelativeResize="0"/>
          <p:nvPr/>
        </p:nvPicPr>
        <p:blipFill>
          <a:blip r:embed="rId5">
            <a:alphaModFix/>
          </a:blip>
          <a:stretch>
            <a:fillRect/>
          </a:stretch>
        </p:blipFill>
        <p:spPr>
          <a:xfrm>
            <a:off x="152400" y="1312025"/>
            <a:ext cx="2511176" cy="17233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1888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Scene 1(Equal WorkLoad)</a:t>
            </a:r>
            <a:endParaRPr/>
          </a:p>
        </p:txBody>
      </p:sp>
      <p:pic>
        <p:nvPicPr>
          <p:cNvPr id="194" name="Google Shape;194;p32"/>
          <p:cNvPicPr preferRelativeResize="0"/>
          <p:nvPr/>
        </p:nvPicPr>
        <p:blipFill>
          <a:blip r:embed="rId3">
            <a:alphaModFix/>
          </a:blip>
          <a:stretch>
            <a:fillRect/>
          </a:stretch>
        </p:blipFill>
        <p:spPr>
          <a:xfrm>
            <a:off x="152400" y="1024525"/>
            <a:ext cx="5036498" cy="2804300"/>
          </a:xfrm>
          <a:prstGeom prst="rect">
            <a:avLst/>
          </a:prstGeom>
          <a:noFill/>
          <a:ln>
            <a:noFill/>
          </a:ln>
        </p:spPr>
      </p:pic>
      <p:pic>
        <p:nvPicPr>
          <p:cNvPr id="195" name="Google Shape;195;p32"/>
          <p:cNvPicPr preferRelativeResize="0"/>
          <p:nvPr/>
        </p:nvPicPr>
        <p:blipFill>
          <a:blip r:embed="rId4">
            <a:alphaModFix/>
          </a:blip>
          <a:stretch>
            <a:fillRect/>
          </a:stretch>
        </p:blipFill>
        <p:spPr>
          <a:xfrm>
            <a:off x="7077025" y="158238"/>
            <a:ext cx="2026509" cy="2020074"/>
          </a:xfrm>
          <a:prstGeom prst="rect">
            <a:avLst/>
          </a:prstGeom>
          <a:noFill/>
          <a:ln>
            <a:noFill/>
          </a:ln>
        </p:spPr>
      </p:pic>
      <p:pic>
        <p:nvPicPr>
          <p:cNvPr id="196" name="Google Shape;196;p32"/>
          <p:cNvPicPr preferRelativeResize="0"/>
          <p:nvPr/>
        </p:nvPicPr>
        <p:blipFill>
          <a:blip r:embed="rId5">
            <a:alphaModFix/>
          </a:blip>
          <a:stretch>
            <a:fillRect/>
          </a:stretch>
        </p:blipFill>
        <p:spPr>
          <a:xfrm>
            <a:off x="5406800" y="2431550"/>
            <a:ext cx="3696727" cy="255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57275" y="215850"/>
            <a:ext cx="83790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Scene 2 (Unequal WorkLoad)</a:t>
            </a:r>
            <a:endParaRPr/>
          </a:p>
        </p:txBody>
      </p:sp>
      <p:pic>
        <p:nvPicPr>
          <p:cNvPr id="202" name="Google Shape;202;p33"/>
          <p:cNvPicPr preferRelativeResize="0"/>
          <p:nvPr/>
        </p:nvPicPr>
        <p:blipFill>
          <a:blip r:embed="rId3">
            <a:alphaModFix/>
          </a:blip>
          <a:stretch>
            <a:fillRect/>
          </a:stretch>
        </p:blipFill>
        <p:spPr>
          <a:xfrm>
            <a:off x="215725" y="1058225"/>
            <a:ext cx="5022650" cy="2825899"/>
          </a:xfrm>
          <a:prstGeom prst="rect">
            <a:avLst/>
          </a:prstGeom>
          <a:noFill/>
          <a:ln>
            <a:noFill/>
          </a:ln>
        </p:spPr>
      </p:pic>
      <p:pic>
        <p:nvPicPr>
          <p:cNvPr id="203" name="Google Shape;203;p33"/>
          <p:cNvPicPr preferRelativeResize="0"/>
          <p:nvPr/>
        </p:nvPicPr>
        <p:blipFill>
          <a:blip r:embed="rId4">
            <a:alphaModFix/>
          </a:blip>
          <a:stretch>
            <a:fillRect/>
          </a:stretch>
        </p:blipFill>
        <p:spPr>
          <a:xfrm>
            <a:off x="7121156" y="155838"/>
            <a:ext cx="1978693" cy="1988426"/>
          </a:xfrm>
          <a:prstGeom prst="rect">
            <a:avLst/>
          </a:prstGeom>
          <a:noFill/>
          <a:ln>
            <a:noFill/>
          </a:ln>
        </p:spPr>
      </p:pic>
      <p:pic>
        <p:nvPicPr>
          <p:cNvPr id="204" name="Google Shape;204;p33"/>
          <p:cNvPicPr preferRelativeResize="0"/>
          <p:nvPr/>
        </p:nvPicPr>
        <p:blipFill>
          <a:blip r:embed="rId5">
            <a:alphaModFix/>
          </a:blip>
          <a:stretch>
            <a:fillRect/>
          </a:stretch>
        </p:blipFill>
        <p:spPr>
          <a:xfrm>
            <a:off x="5346625" y="2346485"/>
            <a:ext cx="3753226" cy="26114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57275" y="215850"/>
            <a:ext cx="83790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Scene 3 (Extreme Unequal WorkLoad)</a:t>
            </a:r>
            <a:endParaRPr/>
          </a:p>
        </p:txBody>
      </p:sp>
      <p:pic>
        <p:nvPicPr>
          <p:cNvPr id="210" name="Google Shape;210;p34"/>
          <p:cNvPicPr preferRelativeResize="0"/>
          <p:nvPr/>
        </p:nvPicPr>
        <p:blipFill>
          <a:blip r:embed="rId3">
            <a:alphaModFix/>
          </a:blip>
          <a:stretch>
            <a:fillRect/>
          </a:stretch>
        </p:blipFill>
        <p:spPr>
          <a:xfrm>
            <a:off x="7077026" y="136314"/>
            <a:ext cx="2026500" cy="2022486"/>
          </a:xfrm>
          <a:prstGeom prst="rect">
            <a:avLst/>
          </a:prstGeom>
          <a:noFill/>
          <a:ln>
            <a:noFill/>
          </a:ln>
        </p:spPr>
      </p:pic>
      <p:pic>
        <p:nvPicPr>
          <p:cNvPr id="211" name="Google Shape;211;p34"/>
          <p:cNvPicPr preferRelativeResize="0"/>
          <p:nvPr/>
        </p:nvPicPr>
        <p:blipFill>
          <a:blip r:embed="rId4">
            <a:alphaModFix/>
          </a:blip>
          <a:stretch>
            <a:fillRect/>
          </a:stretch>
        </p:blipFill>
        <p:spPr>
          <a:xfrm>
            <a:off x="152400" y="981450"/>
            <a:ext cx="5160527" cy="2922675"/>
          </a:xfrm>
          <a:prstGeom prst="rect">
            <a:avLst/>
          </a:prstGeom>
          <a:noFill/>
          <a:ln>
            <a:noFill/>
          </a:ln>
        </p:spPr>
      </p:pic>
      <p:pic>
        <p:nvPicPr>
          <p:cNvPr id="212" name="Google Shape;212;p34"/>
          <p:cNvPicPr preferRelativeResize="0"/>
          <p:nvPr/>
        </p:nvPicPr>
        <p:blipFill>
          <a:blip r:embed="rId5">
            <a:alphaModFix/>
          </a:blip>
          <a:stretch>
            <a:fillRect/>
          </a:stretch>
        </p:blipFill>
        <p:spPr>
          <a:xfrm>
            <a:off x="5456925" y="2480275"/>
            <a:ext cx="3646602" cy="24874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84625" y="140600"/>
            <a:ext cx="8118600" cy="5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Occupancy Chart</a:t>
            </a:r>
            <a:endParaRPr sz="3000"/>
          </a:p>
        </p:txBody>
      </p:sp>
      <p:pic>
        <p:nvPicPr>
          <p:cNvPr id="218" name="Google Shape;218;p35"/>
          <p:cNvPicPr preferRelativeResize="0"/>
          <p:nvPr/>
        </p:nvPicPr>
        <p:blipFill>
          <a:blip r:embed="rId3">
            <a:alphaModFix/>
          </a:blip>
          <a:stretch>
            <a:fillRect/>
          </a:stretch>
        </p:blipFill>
        <p:spPr>
          <a:xfrm>
            <a:off x="0" y="1753162"/>
            <a:ext cx="4404338" cy="1637175"/>
          </a:xfrm>
          <a:prstGeom prst="rect">
            <a:avLst/>
          </a:prstGeom>
          <a:noFill/>
          <a:ln>
            <a:noFill/>
          </a:ln>
        </p:spPr>
      </p:pic>
      <p:pic>
        <p:nvPicPr>
          <p:cNvPr id="219" name="Google Shape;219;p35"/>
          <p:cNvPicPr preferRelativeResize="0"/>
          <p:nvPr/>
        </p:nvPicPr>
        <p:blipFill>
          <a:blip r:embed="rId4">
            <a:alphaModFix/>
          </a:blip>
          <a:stretch>
            <a:fillRect/>
          </a:stretch>
        </p:blipFill>
        <p:spPr>
          <a:xfrm>
            <a:off x="4440100" y="194643"/>
            <a:ext cx="4689299" cy="1661157"/>
          </a:xfrm>
          <a:prstGeom prst="rect">
            <a:avLst/>
          </a:prstGeom>
          <a:noFill/>
          <a:ln>
            <a:noFill/>
          </a:ln>
        </p:spPr>
      </p:pic>
      <p:pic>
        <p:nvPicPr>
          <p:cNvPr id="220" name="Google Shape;220;p35"/>
          <p:cNvPicPr preferRelativeResize="0"/>
          <p:nvPr/>
        </p:nvPicPr>
        <p:blipFill>
          <a:blip r:embed="rId5">
            <a:alphaModFix/>
          </a:blip>
          <a:stretch>
            <a:fillRect/>
          </a:stretch>
        </p:blipFill>
        <p:spPr>
          <a:xfrm>
            <a:off x="4440087" y="3237964"/>
            <a:ext cx="4689324" cy="1671736"/>
          </a:xfrm>
          <a:prstGeom prst="rect">
            <a:avLst/>
          </a:prstGeom>
          <a:noFill/>
          <a:ln>
            <a:noFill/>
          </a:ln>
        </p:spPr>
      </p:pic>
      <p:sp>
        <p:nvSpPr>
          <p:cNvPr id="221" name="Google Shape;221;p35"/>
          <p:cNvSpPr txBox="1"/>
          <p:nvPr/>
        </p:nvSpPr>
        <p:spPr>
          <a:xfrm>
            <a:off x="5651675" y="2622375"/>
            <a:ext cx="387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SCENE2 256x256_8_128x1 </a:t>
            </a:r>
            <a:endParaRPr>
              <a:solidFill>
                <a:schemeClr val="lt1"/>
              </a:solidFill>
              <a:latin typeface="Old Standard TT"/>
              <a:ea typeface="Old Standard TT"/>
              <a:cs typeface="Old Standard TT"/>
              <a:sym typeface="Old Standard TT"/>
            </a:endParaRPr>
          </a:p>
          <a:p>
            <a:pPr indent="457200" lvl="0" marL="0" rtl="0" algn="l">
              <a:spcBef>
                <a:spcPts val="0"/>
              </a:spcBef>
              <a:spcAft>
                <a:spcPts val="0"/>
              </a:spcAft>
              <a:buNone/>
            </a:pPr>
            <a:r>
              <a:rPr lang="en">
                <a:solidFill>
                  <a:schemeClr val="lt1"/>
                </a:solidFill>
                <a:latin typeface="Old Standard TT"/>
                <a:ea typeface="Old Standard TT"/>
                <a:cs typeface="Old Standard TT"/>
                <a:sym typeface="Old Standard TT"/>
              </a:rPr>
              <a:t>(36/48 = 0.75)</a:t>
            </a:r>
            <a:endParaRPr>
              <a:solidFill>
                <a:schemeClr val="lt1"/>
              </a:solidFill>
              <a:latin typeface="Old Standard TT"/>
              <a:ea typeface="Old Standard TT"/>
              <a:cs typeface="Old Standard TT"/>
              <a:sym typeface="Old Standard TT"/>
            </a:endParaRPr>
          </a:p>
        </p:txBody>
      </p:sp>
      <p:sp>
        <p:nvSpPr>
          <p:cNvPr id="222" name="Google Shape;222;p35"/>
          <p:cNvSpPr txBox="1"/>
          <p:nvPr/>
        </p:nvSpPr>
        <p:spPr>
          <a:xfrm>
            <a:off x="5591075" y="1891777"/>
            <a:ext cx="399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a:t>
            </a:r>
            <a:r>
              <a:rPr lang="en">
                <a:solidFill>
                  <a:schemeClr val="lt1"/>
                </a:solidFill>
                <a:latin typeface="Old Standard TT"/>
                <a:ea typeface="Old Standard TT"/>
                <a:cs typeface="Old Standard TT"/>
                <a:sym typeface="Old Standard TT"/>
              </a:rPr>
              <a:t>SCENE1 256x256_8_32x32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(40/48 = 0.834)</a:t>
            </a:r>
            <a:endParaRPr>
              <a:solidFill>
                <a:schemeClr val="lt1"/>
              </a:solidFill>
              <a:latin typeface="Old Standard TT"/>
              <a:ea typeface="Old Standard TT"/>
              <a:cs typeface="Old Standard TT"/>
              <a:sym typeface="Old Standard TT"/>
            </a:endParaRPr>
          </a:p>
        </p:txBody>
      </p:sp>
      <p:sp>
        <p:nvSpPr>
          <p:cNvPr id="223" name="Google Shape;223;p35"/>
          <p:cNvSpPr txBox="1"/>
          <p:nvPr/>
        </p:nvSpPr>
        <p:spPr>
          <a:xfrm>
            <a:off x="758725" y="3582350"/>
            <a:ext cx="2886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ld Standard TT"/>
                <a:ea typeface="Old Standard TT"/>
                <a:cs typeface="Old Standard TT"/>
                <a:sym typeface="Old Standard TT"/>
              </a:rPr>
              <a:t>SCENE3 256x256_8_32x32         (32/48 = 0.667)</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4784725" y="1192325"/>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Further Work</a:t>
            </a:r>
            <a:endParaRPr/>
          </a:p>
        </p:txBody>
      </p:sp>
      <p:sp>
        <p:nvSpPr>
          <p:cNvPr id="229" name="Google Shape;229;p36"/>
          <p:cNvSpPr txBox="1"/>
          <p:nvPr>
            <p:ph idx="2" type="body"/>
          </p:nvPr>
        </p:nvSpPr>
        <p:spPr>
          <a:xfrm>
            <a:off x="261000" y="502125"/>
            <a:ext cx="3837000" cy="4039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Analyze Rendering system </a:t>
            </a:r>
            <a:r>
              <a:rPr lang="en">
                <a:solidFill>
                  <a:schemeClr val="dk1"/>
                </a:solidFill>
              </a:rPr>
              <a:t>performance</a:t>
            </a:r>
            <a:r>
              <a:rPr lang="en">
                <a:solidFill>
                  <a:schemeClr val="dk1"/>
                </a:solidFill>
              </a:rPr>
              <a:t> with sampling parallelized</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Optimize Path Tracing for images with high sampling</a:t>
            </a:r>
            <a:endParaRPr>
              <a:solidFill>
                <a:schemeClr val="dk1"/>
              </a:solidFill>
            </a:endParaRPr>
          </a:p>
          <a:p>
            <a:pPr indent="-342900" lvl="0" marL="457200" rtl="0" algn="l">
              <a:spcBef>
                <a:spcPts val="1600"/>
              </a:spcBef>
              <a:spcAft>
                <a:spcPts val="1600"/>
              </a:spcAft>
              <a:buClr>
                <a:schemeClr val="dk1"/>
              </a:buClr>
              <a:buSzPts val="1800"/>
              <a:buChar char="●"/>
            </a:pPr>
            <a:r>
              <a:rPr lang="en">
                <a:solidFill>
                  <a:schemeClr val="dk1"/>
                </a:solidFill>
              </a:rPr>
              <a:t>Deduce best range for parameters to achieve high speedup</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35" name="Google Shape;235;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Clr>
                <a:schemeClr val="lt1"/>
              </a:buClr>
              <a:buSzPts val="1200"/>
              <a:buFont typeface="Arial"/>
              <a:buChar char="●"/>
            </a:pPr>
            <a:r>
              <a:rPr lang="en" sz="1200">
                <a:solidFill>
                  <a:schemeClr val="lt1"/>
                </a:solidFill>
                <a:highlight>
                  <a:schemeClr val="dk1"/>
                </a:highlight>
                <a:latin typeface="Arial"/>
                <a:ea typeface="Arial"/>
                <a:cs typeface="Arial"/>
                <a:sym typeface="Arial"/>
              </a:rPr>
              <a:t>Whitted, Turner. "An improved illumination model for shaded display." </a:t>
            </a:r>
            <a:r>
              <a:rPr i="1" lang="en" sz="1200">
                <a:solidFill>
                  <a:schemeClr val="lt1"/>
                </a:solidFill>
                <a:highlight>
                  <a:schemeClr val="dk1"/>
                </a:highlight>
                <a:latin typeface="Arial"/>
                <a:ea typeface="Arial"/>
                <a:cs typeface="Arial"/>
                <a:sym typeface="Arial"/>
              </a:rPr>
              <a:t>Proceedings of the 6th annual conference on Computer graphics and interactive techniques</a:t>
            </a:r>
            <a:r>
              <a:rPr lang="en" sz="1200">
                <a:solidFill>
                  <a:schemeClr val="lt1"/>
                </a:solidFill>
                <a:highlight>
                  <a:schemeClr val="dk1"/>
                </a:highlight>
                <a:latin typeface="Arial"/>
                <a:ea typeface="Arial"/>
                <a:cs typeface="Arial"/>
                <a:sym typeface="Arial"/>
              </a:rPr>
              <a:t>. 1979.</a:t>
            </a:r>
            <a:endParaRPr sz="1200">
              <a:solidFill>
                <a:schemeClr val="lt1"/>
              </a:solidFill>
              <a:highlight>
                <a:schemeClr val="dk1"/>
              </a:highlight>
              <a:latin typeface="Arial"/>
              <a:ea typeface="Arial"/>
              <a:cs typeface="Arial"/>
              <a:sym typeface="Arial"/>
            </a:endParaRPr>
          </a:p>
          <a:p>
            <a:pPr indent="-304800" lvl="0" marL="457200" rtl="0" algn="just">
              <a:spcBef>
                <a:spcPts val="1600"/>
              </a:spcBef>
              <a:spcAft>
                <a:spcPts val="0"/>
              </a:spcAft>
              <a:buClr>
                <a:schemeClr val="lt1"/>
              </a:buClr>
              <a:buSzPts val="1200"/>
              <a:buFont typeface="Arial"/>
              <a:buChar char="●"/>
            </a:pPr>
            <a:r>
              <a:rPr i="1" lang="en" sz="1200">
                <a:solidFill>
                  <a:schemeClr val="lt1"/>
                </a:solidFill>
                <a:highlight>
                  <a:schemeClr val="dk1"/>
                </a:highlight>
                <a:latin typeface="Arial"/>
                <a:ea typeface="Arial"/>
                <a:cs typeface="Arial"/>
                <a:sym typeface="Arial"/>
              </a:rPr>
              <a:t>James T. Kajiya. 1986. The rendering equation. SIGGRAPH Comput. Graph. 20, 4 (Aug. 1986), 143–150. DOI:https://doi.org/10.1145/15886.15902</a:t>
            </a:r>
            <a:endParaRPr sz="1200">
              <a:solidFill>
                <a:schemeClr val="lt1"/>
              </a:solidFill>
              <a:highlight>
                <a:schemeClr val="dk1"/>
              </a:highlight>
              <a:latin typeface="Arial"/>
              <a:ea typeface="Arial"/>
              <a:cs typeface="Arial"/>
              <a:sym typeface="Arial"/>
            </a:endParaRPr>
          </a:p>
          <a:p>
            <a:pPr indent="-304800" lvl="0" marL="457200" rtl="0" algn="just">
              <a:spcBef>
                <a:spcPts val="1600"/>
              </a:spcBef>
              <a:spcAft>
                <a:spcPts val="0"/>
              </a:spcAft>
              <a:buSzPts val="1200"/>
              <a:buFont typeface="Arial"/>
              <a:buChar char="●"/>
            </a:pPr>
            <a:r>
              <a:rPr lang="en" sz="1200">
                <a:latin typeface="Arial"/>
                <a:ea typeface="Arial"/>
                <a:cs typeface="Arial"/>
                <a:sym typeface="Arial"/>
              </a:rPr>
              <a:t>Peter Shirley’s,  “Ray tracing in One Weekend Series”</a:t>
            </a:r>
            <a:endParaRPr sz="1200">
              <a:latin typeface="Arial"/>
              <a:ea typeface="Arial"/>
              <a:cs typeface="Arial"/>
              <a:sym typeface="Arial"/>
            </a:endParaRPr>
          </a:p>
          <a:p>
            <a:pPr indent="-304800" lvl="0" marL="457200" rtl="0" algn="just">
              <a:spcBef>
                <a:spcPts val="1600"/>
              </a:spcBef>
              <a:spcAft>
                <a:spcPts val="0"/>
              </a:spcAft>
              <a:buSzPts val="1200"/>
              <a:buFont typeface="Arial"/>
              <a:buChar char="●"/>
            </a:pPr>
            <a:r>
              <a:rPr lang="en" sz="1200">
                <a:latin typeface="Arial"/>
                <a:ea typeface="Arial"/>
                <a:cs typeface="Arial"/>
                <a:sym typeface="Arial"/>
              </a:rPr>
              <a:t>https://docs.nvidia.com/cuda/</a:t>
            </a:r>
            <a:endParaRPr sz="1200">
              <a:latin typeface="Arial"/>
              <a:ea typeface="Arial"/>
              <a:cs typeface="Arial"/>
              <a:sym typeface="Arial"/>
            </a:endParaRPr>
          </a:p>
          <a:p>
            <a:pPr indent="-304800" lvl="0" marL="457200" rtl="0" algn="just">
              <a:spcBef>
                <a:spcPts val="1600"/>
              </a:spcBef>
              <a:spcAft>
                <a:spcPts val="1600"/>
              </a:spcAft>
              <a:buSzPts val="1200"/>
              <a:buFont typeface="Arial"/>
              <a:buChar char="●"/>
            </a:pPr>
            <a:r>
              <a:rPr lang="en" sz="1200">
                <a:latin typeface="Arial"/>
                <a:ea typeface="Arial"/>
                <a:cs typeface="Arial"/>
                <a:sym typeface="Arial"/>
              </a:rPr>
              <a:t>https://docs.nvidia.com/nsight-compute/2022.1/index.html</a:t>
            </a:r>
            <a:endParaRPr sz="12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0" y="261225"/>
            <a:ext cx="8206500" cy="9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Brief Overview: Rendering</a:t>
            </a:r>
            <a:endParaRPr sz="4400"/>
          </a:p>
        </p:txBody>
      </p:sp>
      <p:pic>
        <p:nvPicPr>
          <p:cNvPr id="74" name="Google Shape;74;p15"/>
          <p:cNvPicPr preferRelativeResize="0"/>
          <p:nvPr/>
        </p:nvPicPr>
        <p:blipFill>
          <a:blip r:embed="rId4">
            <a:alphaModFix/>
          </a:blip>
          <a:stretch>
            <a:fillRect/>
          </a:stretch>
        </p:blipFill>
        <p:spPr>
          <a:xfrm>
            <a:off x="0" y="2039300"/>
            <a:ext cx="5474650" cy="3033876"/>
          </a:xfrm>
          <a:prstGeom prst="rect">
            <a:avLst/>
          </a:prstGeom>
          <a:noFill/>
          <a:ln>
            <a:noFill/>
          </a:ln>
        </p:spPr>
      </p:pic>
      <p:pic>
        <p:nvPicPr>
          <p:cNvPr id="75" name="Google Shape;75;p15"/>
          <p:cNvPicPr preferRelativeResize="0"/>
          <p:nvPr/>
        </p:nvPicPr>
        <p:blipFill>
          <a:blip r:embed="rId5">
            <a:alphaModFix/>
          </a:blip>
          <a:stretch>
            <a:fillRect/>
          </a:stretch>
        </p:blipFill>
        <p:spPr>
          <a:xfrm>
            <a:off x="5608500" y="1225250"/>
            <a:ext cx="3414574" cy="1801350"/>
          </a:xfrm>
          <a:prstGeom prst="rect">
            <a:avLst/>
          </a:prstGeom>
          <a:noFill/>
          <a:ln>
            <a:noFill/>
          </a:ln>
        </p:spPr>
      </p:pic>
      <p:sp>
        <p:nvSpPr>
          <p:cNvPr id="76" name="Google Shape;76;p15"/>
          <p:cNvSpPr txBox="1"/>
          <p:nvPr/>
        </p:nvSpPr>
        <p:spPr>
          <a:xfrm>
            <a:off x="5986350" y="3157650"/>
            <a:ext cx="47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Ray and Path Tracing Visualized</a:t>
            </a:r>
            <a:endParaRPr>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0" y="253025"/>
            <a:ext cx="8763000" cy="9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400"/>
              <a:t>Brief Overview: Rendering</a:t>
            </a:r>
            <a:endParaRPr sz="4400"/>
          </a:p>
        </p:txBody>
      </p:sp>
      <p:pic>
        <p:nvPicPr>
          <p:cNvPr id="82" name="Google Shape;82;p16"/>
          <p:cNvPicPr preferRelativeResize="0"/>
          <p:nvPr/>
        </p:nvPicPr>
        <p:blipFill>
          <a:blip r:embed="rId4">
            <a:alphaModFix/>
          </a:blip>
          <a:stretch>
            <a:fillRect/>
          </a:stretch>
        </p:blipFill>
        <p:spPr>
          <a:xfrm>
            <a:off x="2082250" y="1378275"/>
            <a:ext cx="6484347" cy="3405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4757600" y="1192325"/>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Features in Our Rendering System</a:t>
            </a:r>
            <a:endParaRPr/>
          </a:p>
        </p:txBody>
      </p:sp>
      <p:sp>
        <p:nvSpPr>
          <p:cNvPr id="88" name="Google Shape;88;p17"/>
          <p:cNvSpPr txBox="1"/>
          <p:nvPr>
            <p:ph idx="1" type="subTitle"/>
          </p:nvPr>
        </p:nvSpPr>
        <p:spPr>
          <a:xfrm>
            <a:off x="4877350" y="270792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Important From Graphics Perspective</a:t>
            </a:r>
            <a:endParaRPr>
              <a:solidFill>
                <a:schemeClr val="lt1"/>
              </a:solidFill>
            </a:endParaRPr>
          </a:p>
        </p:txBody>
      </p:sp>
      <p:sp>
        <p:nvSpPr>
          <p:cNvPr id="89" name="Google Shape;89;p17"/>
          <p:cNvSpPr txBox="1"/>
          <p:nvPr>
            <p:ph idx="2" type="body"/>
          </p:nvPr>
        </p:nvSpPr>
        <p:spPr>
          <a:xfrm>
            <a:off x="233900" y="495350"/>
            <a:ext cx="3837000" cy="4039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Movable Camera</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Moving 3D object</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Light-emitting object</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Texture Mapping</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Bounding Volume </a:t>
            </a:r>
            <a:r>
              <a:rPr lang="en">
                <a:solidFill>
                  <a:schemeClr val="dk1"/>
                </a:solidFill>
              </a:rPr>
              <a:t>Hierarchies</a:t>
            </a:r>
            <a:endParaRPr>
              <a:solidFill>
                <a:schemeClr val="dk1"/>
              </a:solidFill>
            </a:endParaRPr>
          </a:p>
          <a:p>
            <a:pPr indent="-342900" lvl="0" marL="457200" rtl="0" algn="l">
              <a:spcBef>
                <a:spcPts val="1600"/>
              </a:spcBef>
              <a:spcAft>
                <a:spcPts val="1600"/>
              </a:spcAft>
              <a:buClr>
                <a:schemeClr val="dk1"/>
              </a:buClr>
              <a:buSzPts val="1800"/>
              <a:buChar char="●"/>
            </a:pPr>
            <a:r>
              <a:rPr lang="en">
                <a:solidFill>
                  <a:schemeClr val="dk1"/>
                </a:solidFill>
              </a:rPr>
              <a:t>Metal, Glass, Diffuse Elements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Features in Our Rendering System</a:t>
            </a:r>
            <a:endParaRPr/>
          </a:p>
        </p:txBody>
      </p:sp>
      <p:sp>
        <p:nvSpPr>
          <p:cNvPr id="95" name="Google Shape;95;p18"/>
          <p:cNvSpPr txBox="1"/>
          <p:nvPr>
            <p:ph idx="1" type="subTitle"/>
          </p:nvPr>
        </p:nvSpPr>
        <p:spPr>
          <a:xfrm>
            <a:off x="265500" y="315827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Important From Parallelization Perspective</a:t>
            </a:r>
            <a:endParaRPr/>
          </a:p>
        </p:txBody>
      </p:sp>
      <p:sp>
        <p:nvSpPr>
          <p:cNvPr id="96" name="Google Shape;96;p1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Pixel Color Computation</a:t>
            </a:r>
            <a:endParaRPr/>
          </a:p>
          <a:p>
            <a:pPr indent="-342900" lvl="0" marL="457200" rtl="0" algn="l">
              <a:spcBef>
                <a:spcPts val="1600"/>
              </a:spcBef>
              <a:spcAft>
                <a:spcPts val="0"/>
              </a:spcAft>
              <a:buSzPts val="1800"/>
              <a:buChar char="●"/>
            </a:pPr>
            <a:r>
              <a:rPr lang="en"/>
              <a:t>Anti-aliasing (Sampling Rate)</a:t>
            </a:r>
            <a:endParaRPr/>
          </a:p>
          <a:p>
            <a:pPr indent="-342900" lvl="0" marL="457200" rtl="0" algn="l">
              <a:spcBef>
                <a:spcPts val="1600"/>
              </a:spcBef>
              <a:spcAft>
                <a:spcPts val="0"/>
              </a:spcAft>
              <a:buSzPts val="1800"/>
              <a:buChar char="●"/>
            </a:pPr>
            <a:r>
              <a:rPr lang="en"/>
              <a:t>3D World Design</a:t>
            </a:r>
            <a:endParaRPr/>
          </a:p>
          <a:p>
            <a:pPr indent="-342900" lvl="0" marL="457200" rtl="0" algn="l">
              <a:spcBef>
                <a:spcPts val="1600"/>
              </a:spcBef>
              <a:spcAft>
                <a:spcPts val="1600"/>
              </a:spcAft>
              <a:buSzPts val="1800"/>
              <a:buChar char="●"/>
            </a:pPr>
            <a:r>
              <a:rPr lang="en"/>
              <a:t>Image Resolution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63150" y="227775"/>
            <a:ext cx="5856600" cy="8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Pixel Color Computation</a:t>
            </a:r>
            <a:endParaRPr sz="4000"/>
          </a:p>
        </p:txBody>
      </p:sp>
      <p:pic>
        <p:nvPicPr>
          <p:cNvPr id="102" name="Google Shape;102;p19"/>
          <p:cNvPicPr preferRelativeResize="0"/>
          <p:nvPr/>
        </p:nvPicPr>
        <p:blipFill>
          <a:blip r:embed="rId4">
            <a:alphaModFix/>
          </a:blip>
          <a:stretch>
            <a:fillRect/>
          </a:stretch>
        </p:blipFill>
        <p:spPr>
          <a:xfrm>
            <a:off x="1196000" y="1108725"/>
            <a:ext cx="4009969" cy="3766425"/>
          </a:xfrm>
          <a:prstGeom prst="rect">
            <a:avLst/>
          </a:prstGeom>
          <a:noFill/>
          <a:ln>
            <a:noFill/>
          </a:ln>
        </p:spPr>
      </p:pic>
      <p:sp>
        <p:nvSpPr>
          <p:cNvPr id="103" name="Google Shape;103;p19"/>
          <p:cNvSpPr txBox="1"/>
          <p:nvPr/>
        </p:nvSpPr>
        <p:spPr>
          <a:xfrm flipH="1">
            <a:off x="6294875" y="2194900"/>
            <a:ext cx="2385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lt2"/>
                </a:solidFill>
                <a:latin typeface="Old Standard TT"/>
                <a:ea typeface="Old Standard TT"/>
                <a:cs typeface="Old Standard TT"/>
                <a:sym typeface="Old Standard TT"/>
              </a:rPr>
              <a:t>Each Pixels’ Value can be computed in parallel </a:t>
            </a:r>
            <a:endParaRPr sz="1800">
              <a:solidFill>
                <a:schemeClr val="lt2"/>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86513" y="211200"/>
            <a:ext cx="4133100" cy="8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Anti-aliasing</a:t>
            </a:r>
            <a:endParaRPr sz="4000"/>
          </a:p>
        </p:txBody>
      </p:sp>
      <p:sp>
        <p:nvSpPr>
          <p:cNvPr id="109" name="Google Shape;109;p20"/>
          <p:cNvSpPr txBox="1"/>
          <p:nvPr/>
        </p:nvSpPr>
        <p:spPr>
          <a:xfrm flipH="1">
            <a:off x="5797925" y="2743588"/>
            <a:ext cx="23853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lt2"/>
                </a:solidFill>
                <a:latin typeface="Old Standard TT"/>
                <a:ea typeface="Old Standard TT"/>
                <a:cs typeface="Old Standard TT"/>
                <a:sym typeface="Old Standard TT"/>
              </a:rPr>
              <a:t>Need Several Rays to pass through a pixel to generated a better quality image</a:t>
            </a:r>
            <a:endParaRPr sz="1800">
              <a:solidFill>
                <a:schemeClr val="lt2"/>
              </a:solidFill>
              <a:latin typeface="Old Standard TT"/>
              <a:ea typeface="Old Standard TT"/>
              <a:cs typeface="Old Standard TT"/>
              <a:sym typeface="Old Standard TT"/>
            </a:endParaRPr>
          </a:p>
        </p:txBody>
      </p:sp>
      <p:pic>
        <p:nvPicPr>
          <p:cNvPr id="110" name="Google Shape;110;p20"/>
          <p:cNvPicPr preferRelativeResize="0"/>
          <p:nvPr/>
        </p:nvPicPr>
        <p:blipFill>
          <a:blip r:embed="rId3">
            <a:alphaModFix/>
          </a:blip>
          <a:stretch>
            <a:fillRect/>
          </a:stretch>
        </p:blipFill>
        <p:spPr>
          <a:xfrm>
            <a:off x="417450" y="2377100"/>
            <a:ext cx="4071226" cy="2241375"/>
          </a:xfrm>
          <a:prstGeom prst="rect">
            <a:avLst/>
          </a:prstGeom>
          <a:noFill/>
          <a:ln>
            <a:noFill/>
          </a:ln>
        </p:spPr>
      </p:pic>
      <p:pic>
        <p:nvPicPr>
          <p:cNvPr id="111" name="Google Shape;111;p20"/>
          <p:cNvPicPr preferRelativeResize="0"/>
          <p:nvPr/>
        </p:nvPicPr>
        <p:blipFill>
          <a:blip r:embed="rId4">
            <a:alphaModFix/>
          </a:blip>
          <a:stretch>
            <a:fillRect/>
          </a:stretch>
        </p:blipFill>
        <p:spPr>
          <a:xfrm>
            <a:off x="5333411" y="417450"/>
            <a:ext cx="3314325" cy="208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616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a:t>
            </a:r>
            <a:r>
              <a:rPr lang="en"/>
              <a:t> Optimization Techniques</a:t>
            </a:r>
            <a:endParaRPr/>
          </a:p>
        </p:txBody>
      </p:sp>
      <p:sp>
        <p:nvSpPr>
          <p:cNvPr id="117" name="Google Shape;117;p21"/>
          <p:cNvSpPr txBox="1"/>
          <p:nvPr>
            <p:ph idx="1" type="body"/>
          </p:nvPr>
        </p:nvSpPr>
        <p:spPr>
          <a:xfrm>
            <a:off x="311700" y="1171675"/>
            <a:ext cx="8559000" cy="33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In Computer Graphics, it’s generally been observed that whichever technique is more favoured or researched is generally the one which is better optimized by hardware or software to execute faster.</a:t>
            </a:r>
            <a:endParaRPr sz="1600"/>
          </a:p>
          <a:p>
            <a:pPr indent="-330200" lvl="0" marL="457200" rtl="0" algn="l">
              <a:spcBef>
                <a:spcPts val="1600"/>
              </a:spcBef>
              <a:spcAft>
                <a:spcPts val="0"/>
              </a:spcAft>
              <a:buSzPts val="1600"/>
              <a:buAutoNum type="arabicPeriod"/>
            </a:pPr>
            <a:r>
              <a:rPr lang="en" sz="1600"/>
              <a:t>Since there are several ray/path tracing algorithms each designed for a different purpose: Gaming, Movie Animations, Real-Time Rendering. Optimizing by software: Developing a better algorithm that performs </a:t>
            </a:r>
            <a:r>
              <a:rPr lang="en" sz="1600"/>
              <a:t>minimal calculations for our specific use-case. Eg: Bounding Volume Hierarchies (BVH).</a:t>
            </a:r>
            <a:endParaRPr sz="1600"/>
          </a:p>
          <a:p>
            <a:pPr indent="-330200" lvl="0" marL="457200" rtl="0" algn="l">
              <a:spcBef>
                <a:spcPts val="1600"/>
              </a:spcBef>
              <a:spcAft>
                <a:spcPts val="1600"/>
              </a:spcAft>
              <a:buSzPts val="1600"/>
              <a:buAutoNum type="arabicPeriod"/>
            </a:pPr>
            <a:r>
              <a:rPr lang="en" sz="1600"/>
              <a:t>Focus of Our Project : Optimizing by hardware: Given a Rendering System, configure the parallelization program to achieve Maximum Speedup in Rendering Different Scenes (At different Resolutions) with maximum utilization of the underlying hardware.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